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16"/>
      <p:bold r:id="rId17"/>
      <p:italic r:id="rId18"/>
      <p:boldItalic r:id="rId19"/>
    </p:embeddedFont>
    <p:embeddedFont>
      <p:font typeface="Corbel" panose="020B0503020204020204" pitchFamily="3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4" roundtripDataSignature="AMtx7mjWbE1MNiM+GwvgxygQdK1NWL3Vz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9"/>
  </p:normalViewPr>
  <p:slideViewPr>
    <p:cSldViewPr snapToGrid="0">
      <p:cViewPr varScale="1">
        <p:scale>
          <a:sx n="117" d="100"/>
          <a:sy n="117" d="100"/>
        </p:scale>
        <p:origin x="944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5" name="Google Shape;7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f7f5c4c4d5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f7f5c4c4d5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f7f5c4c4d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f7f5c4c4d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3" name="Google Shape;14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9" name="Google Shape;14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8" name="Google Shape;8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4" name="Google Shape;9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f18db0e93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0" name="Google Shape;100;gf18db0e93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7" name="Google Shape;10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f31bb4189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f31bb4189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f31bb4189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f31bb4189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5" name="Google Shape;12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2"/>
          <p:cNvSpPr/>
          <p:nvPr/>
        </p:nvSpPr>
        <p:spPr>
          <a:xfrm>
            <a:off x="0" y="571499"/>
            <a:ext cx="6856214" cy="40005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12"/>
          <p:cNvSpPr/>
          <p:nvPr/>
        </p:nvSpPr>
        <p:spPr>
          <a:xfrm>
            <a:off x="6952697" y="571499"/>
            <a:ext cx="2193989" cy="4000501"/>
          </a:xfrm>
          <a:prstGeom prst="rect">
            <a:avLst/>
          </a:prstGeom>
          <a:solidFill>
            <a:srgbClr val="C8C8C8">
              <a:alpha val="48627"/>
            </a:srgbClr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12"/>
          <p:cNvSpPr txBox="1">
            <a:spLocks noGrp="1"/>
          </p:cNvSpPr>
          <p:nvPr>
            <p:ph type="ctrTitle"/>
          </p:nvPr>
        </p:nvSpPr>
        <p:spPr>
          <a:xfrm>
            <a:off x="802386" y="973836"/>
            <a:ext cx="5486400" cy="2441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orbel"/>
              <a:buNone/>
              <a:defRPr sz="44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2"/>
          <p:cNvSpPr txBox="1">
            <a:spLocks noGrp="1"/>
          </p:cNvSpPr>
          <p:nvPr>
            <p:ph type="subTitle" idx="1"/>
          </p:nvPr>
        </p:nvSpPr>
        <p:spPr>
          <a:xfrm>
            <a:off x="825011" y="3502685"/>
            <a:ext cx="5486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700"/>
              <a:buNone/>
              <a:defRPr sz="1700" cap="none">
                <a:solidFill>
                  <a:srgbClr val="D7F0F6"/>
                </a:solidFill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700"/>
              <a:buNone/>
              <a:defRPr sz="1700"/>
            </a:lvl2pPr>
            <a:lvl3pPr lvl="2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700"/>
              <a:buNone/>
              <a:defRPr sz="1700"/>
            </a:lvl3pPr>
            <a:lvl4pPr lvl="3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2901951" y="4767263"/>
            <a:ext cx="4433638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7975601" y="4767263"/>
            <a:ext cx="114819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>
            <a:spLocks noGrp="1"/>
          </p:cNvSpPr>
          <p:nvPr>
            <p:ph type="title"/>
          </p:nvPr>
        </p:nvSpPr>
        <p:spPr>
          <a:xfrm>
            <a:off x="189689" y="842878"/>
            <a:ext cx="2210611" cy="345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body" idx="1"/>
          </p:nvPr>
        </p:nvSpPr>
        <p:spPr>
          <a:xfrm>
            <a:off x="2901951" y="648081"/>
            <a:ext cx="5486400" cy="384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2pPr>
            <a:lvl3pPr marL="1371600" lvl="2" indent="-3175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3pPr>
            <a:lvl4pPr marL="1828800" lvl="3" indent="-3175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5pPr>
            <a:lvl6pPr marL="2743200" lvl="5" indent="-3175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6pPr>
            <a:lvl7pPr marL="3200400" lvl="6" indent="-3175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8pPr>
            <a:lvl9pPr marL="4114800" lvl="8" indent="-3175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400"/>
              <a:buChar char="●"/>
              <a:defRPr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dt" idx="10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ftr" idx="11"/>
          </p:nvPr>
        </p:nvSpPr>
        <p:spPr>
          <a:xfrm>
            <a:off x="2901951" y="4767263"/>
            <a:ext cx="4433638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sldNum" idx="12"/>
          </p:nvPr>
        </p:nvSpPr>
        <p:spPr>
          <a:xfrm>
            <a:off x="7975601" y="4767263"/>
            <a:ext cx="114819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title"/>
          </p:nvPr>
        </p:nvSpPr>
        <p:spPr>
          <a:xfrm>
            <a:off x="2900934" y="973836"/>
            <a:ext cx="5486400" cy="2441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400"/>
              <a:buFont typeface="Corbel"/>
              <a:buNone/>
              <a:defRPr sz="4400" b="0">
                <a:solidFill>
                  <a:srgbClr val="59595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body" idx="1"/>
          </p:nvPr>
        </p:nvSpPr>
        <p:spPr>
          <a:xfrm>
            <a:off x="2914650" y="3504438"/>
            <a:ext cx="5486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700"/>
              <a:buNone/>
              <a:defRPr sz="1700" cap="none">
                <a:solidFill>
                  <a:srgbClr val="595959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dt" idx="10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ftr" idx="11"/>
          </p:nvPr>
        </p:nvSpPr>
        <p:spPr>
          <a:xfrm>
            <a:off x="2901951" y="4767263"/>
            <a:ext cx="4433638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sldNum" idx="12"/>
          </p:nvPr>
        </p:nvSpPr>
        <p:spPr>
          <a:xfrm>
            <a:off x="7975601" y="4767263"/>
            <a:ext cx="114819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>
            <a:spLocks noGrp="1"/>
          </p:cNvSpPr>
          <p:nvPr>
            <p:ph type="title"/>
          </p:nvPr>
        </p:nvSpPr>
        <p:spPr>
          <a:xfrm>
            <a:off x="189689" y="842878"/>
            <a:ext cx="2210611" cy="345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body" idx="1"/>
          </p:nvPr>
        </p:nvSpPr>
        <p:spPr>
          <a:xfrm>
            <a:off x="2900934" y="651510"/>
            <a:ext cx="2606040" cy="384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32385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175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 sz="1400"/>
            </a:lvl2pPr>
            <a:lvl3pPr marL="1371600" lvl="2" indent="-304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Char char="●"/>
              <a:defRPr sz="1200"/>
            </a:lvl3pPr>
            <a:lvl4pPr marL="1828800" lvl="3" indent="-29845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5pPr>
            <a:lvl6pPr marL="2743200" lvl="5" indent="-29845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6pPr>
            <a:lvl7pPr marL="3200400" lvl="6" indent="-29845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8pPr>
            <a:lvl9pPr marL="4114800" lvl="8" indent="-29845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100"/>
              <a:buChar char="●"/>
              <a:defRPr sz="1100"/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body" idx="2"/>
          </p:nvPr>
        </p:nvSpPr>
        <p:spPr>
          <a:xfrm>
            <a:off x="5863590" y="651510"/>
            <a:ext cx="2606040" cy="384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32385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175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 sz="1400"/>
            </a:lvl2pPr>
            <a:lvl3pPr marL="1371600" lvl="2" indent="-304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Char char="●"/>
              <a:defRPr sz="1200"/>
            </a:lvl3pPr>
            <a:lvl4pPr marL="1828800" lvl="3" indent="-29845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5pPr>
            <a:lvl6pPr marL="2743200" lvl="5" indent="-29845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6pPr>
            <a:lvl7pPr marL="3200400" lvl="6" indent="-29845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8pPr>
            <a:lvl9pPr marL="4114800" lvl="8" indent="-29845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100"/>
              <a:buChar char="●"/>
              <a:defRPr sz="1100"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dt" idx="10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ftr" idx="11"/>
          </p:nvPr>
        </p:nvSpPr>
        <p:spPr>
          <a:xfrm>
            <a:off x="2901951" y="4767263"/>
            <a:ext cx="4433638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sldNum" idx="12"/>
          </p:nvPr>
        </p:nvSpPr>
        <p:spPr>
          <a:xfrm>
            <a:off x="7975601" y="4767263"/>
            <a:ext cx="114819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6"/>
          <p:cNvSpPr txBox="1">
            <a:spLocks noGrp="1"/>
          </p:cNvSpPr>
          <p:nvPr>
            <p:ph type="title"/>
          </p:nvPr>
        </p:nvSpPr>
        <p:spPr>
          <a:xfrm>
            <a:off x="189689" y="842878"/>
            <a:ext cx="2210611" cy="345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body" idx="1"/>
          </p:nvPr>
        </p:nvSpPr>
        <p:spPr>
          <a:xfrm>
            <a:off x="2900934" y="767690"/>
            <a:ext cx="2606040" cy="605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 b="1">
                <a:solidFill>
                  <a:srgbClr val="595959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body" idx="2"/>
          </p:nvPr>
        </p:nvSpPr>
        <p:spPr>
          <a:xfrm>
            <a:off x="2900934" y="1448202"/>
            <a:ext cx="2606040" cy="301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32385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175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 sz="1400"/>
            </a:lvl2pPr>
            <a:lvl3pPr marL="1371600" lvl="2" indent="-304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Char char="●"/>
              <a:defRPr sz="1200"/>
            </a:lvl3pPr>
            <a:lvl4pPr marL="1828800" lvl="3" indent="-29845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5pPr>
            <a:lvl6pPr marL="2743200" lvl="5" indent="-29845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6pPr>
            <a:lvl7pPr marL="3200400" lvl="6" indent="-29845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8pPr>
            <a:lvl9pPr marL="4114800" lvl="8" indent="-29845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100"/>
              <a:buChar char="●"/>
              <a:defRPr sz="1100"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body" idx="3"/>
          </p:nvPr>
        </p:nvSpPr>
        <p:spPr>
          <a:xfrm>
            <a:off x="5863847" y="767690"/>
            <a:ext cx="2606040" cy="6098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 b="1">
                <a:solidFill>
                  <a:srgbClr val="595959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body" idx="4"/>
          </p:nvPr>
        </p:nvSpPr>
        <p:spPr>
          <a:xfrm>
            <a:off x="5863847" y="1448202"/>
            <a:ext cx="2606040" cy="301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32385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175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 sz="1400"/>
            </a:lvl2pPr>
            <a:lvl3pPr marL="1371600" lvl="2" indent="-304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Char char="●"/>
              <a:defRPr sz="1200"/>
            </a:lvl3pPr>
            <a:lvl4pPr marL="1828800" lvl="3" indent="-29845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5pPr>
            <a:lvl6pPr marL="2743200" lvl="5" indent="-29845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6pPr>
            <a:lvl7pPr marL="3200400" lvl="6" indent="-29845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8pPr>
            <a:lvl9pPr marL="4114800" lvl="8" indent="-29845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100"/>
              <a:buChar char="●"/>
              <a:defRPr sz="1100"/>
            </a:lvl9pPr>
          </a:lstStyle>
          <a:p>
            <a:endParaRPr/>
          </a:p>
        </p:txBody>
      </p:sp>
      <p:sp>
        <p:nvSpPr>
          <p:cNvPr id="46" name="Google Shape;46;p16"/>
          <p:cNvSpPr txBox="1">
            <a:spLocks noGrp="1"/>
          </p:cNvSpPr>
          <p:nvPr>
            <p:ph type="dt" idx="10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ftr" idx="11"/>
          </p:nvPr>
        </p:nvSpPr>
        <p:spPr>
          <a:xfrm>
            <a:off x="2901951" y="4767263"/>
            <a:ext cx="4433638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sldNum" idx="12"/>
          </p:nvPr>
        </p:nvSpPr>
        <p:spPr>
          <a:xfrm>
            <a:off x="7975601" y="4767263"/>
            <a:ext cx="114819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>
            <a:spLocks noGrp="1"/>
          </p:cNvSpPr>
          <p:nvPr>
            <p:ph type="title"/>
          </p:nvPr>
        </p:nvSpPr>
        <p:spPr>
          <a:xfrm>
            <a:off x="189689" y="842878"/>
            <a:ext cx="2210611" cy="345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dt" idx="10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ftr" idx="11"/>
          </p:nvPr>
        </p:nvSpPr>
        <p:spPr>
          <a:xfrm>
            <a:off x="2901951" y="4767263"/>
            <a:ext cx="4433638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sldNum" idx="12"/>
          </p:nvPr>
        </p:nvSpPr>
        <p:spPr>
          <a:xfrm>
            <a:off x="7975601" y="4767263"/>
            <a:ext cx="114819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>
            <a:spLocks noGrp="1"/>
          </p:cNvSpPr>
          <p:nvPr>
            <p:ph type="title"/>
          </p:nvPr>
        </p:nvSpPr>
        <p:spPr>
          <a:xfrm>
            <a:off x="192024" y="857250"/>
            <a:ext cx="2125980" cy="1783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orbel"/>
              <a:buNone/>
              <a:defRPr sz="24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8"/>
          <p:cNvSpPr>
            <a:spLocks noGrp="1"/>
          </p:cNvSpPr>
          <p:nvPr>
            <p:ph type="pic" idx="2"/>
          </p:nvPr>
        </p:nvSpPr>
        <p:spPr>
          <a:xfrm>
            <a:off x="2677983" y="575564"/>
            <a:ext cx="6086423" cy="3998214"/>
          </a:xfrm>
          <a:prstGeom prst="rect">
            <a:avLst/>
          </a:prstGeom>
          <a:solidFill>
            <a:srgbClr val="BFBFBF"/>
          </a:solidFill>
          <a:ln>
            <a:noFill/>
          </a:ln>
        </p:spPr>
      </p:sp>
      <p:sp>
        <p:nvSpPr>
          <p:cNvPr id="57" name="Google Shape;57;p18"/>
          <p:cNvSpPr txBox="1">
            <a:spLocks noGrp="1"/>
          </p:cNvSpPr>
          <p:nvPr>
            <p:ph type="body" idx="1"/>
          </p:nvPr>
        </p:nvSpPr>
        <p:spPr>
          <a:xfrm>
            <a:off x="192024" y="2619756"/>
            <a:ext cx="2125980" cy="1741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900"/>
              <a:buNone/>
              <a:defRPr sz="900"/>
            </a:lvl2pPr>
            <a:lvl3pPr marL="1371600" lvl="2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800"/>
              <a:buNone/>
              <a:defRPr sz="800"/>
            </a:lvl3pPr>
            <a:lvl4pPr marL="1828800" lvl="3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700"/>
            </a:lvl4pPr>
            <a:lvl5pPr marL="2286000" lvl="4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700"/>
            </a:lvl5pPr>
            <a:lvl6pPr marL="2743200" lvl="5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700"/>
            </a:lvl6pPr>
            <a:lvl7pPr marL="3200400" lvl="6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700"/>
            </a:lvl7pPr>
            <a:lvl8pPr marL="3657600" lvl="7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700"/>
            </a:lvl8pPr>
            <a:lvl9pPr marL="4114800" lvl="8" indent="-2286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700"/>
              <a:buNone/>
              <a:defRPr sz="700"/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dt" idx="10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ftr" idx="11"/>
          </p:nvPr>
        </p:nvSpPr>
        <p:spPr>
          <a:xfrm>
            <a:off x="2624326" y="4767263"/>
            <a:ext cx="4433638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8"/>
          <p:cNvSpPr txBox="1">
            <a:spLocks noGrp="1"/>
          </p:cNvSpPr>
          <p:nvPr>
            <p:ph type="sldNum" idx="12"/>
          </p:nvPr>
        </p:nvSpPr>
        <p:spPr>
          <a:xfrm>
            <a:off x="7975601" y="4767263"/>
            <a:ext cx="114819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>
            <a:spLocks noGrp="1"/>
          </p:cNvSpPr>
          <p:nvPr>
            <p:ph type="title"/>
          </p:nvPr>
        </p:nvSpPr>
        <p:spPr>
          <a:xfrm>
            <a:off x="189689" y="842878"/>
            <a:ext cx="2210611" cy="345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body" idx="1"/>
          </p:nvPr>
        </p:nvSpPr>
        <p:spPr>
          <a:xfrm rot="5400000">
            <a:off x="3724911" y="-174879"/>
            <a:ext cx="384048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2pPr>
            <a:lvl3pPr marL="1371600" lvl="2" indent="-3175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3pPr>
            <a:lvl4pPr marL="1828800" lvl="3" indent="-3175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5pPr>
            <a:lvl6pPr marL="2743200" lvl="5" indent="-3175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6pPr>
            <a:lvl7pPr marL="3200400" lvl="6" indent="-3175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8pPr>
            <a:lvl9pPr marL="4114800" lvl="8" indent="-3175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400"/>
              <a:buChar char="●"/>
              <a:defRPr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dt" idx="10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ftr" idx="11"/>
          </p:nvPr>
        </p:nvSpPr>
        <p:spPr>
          <a:xfrm>
            <a:off x="2901951" y="4767263"/>
            <a:ext cx="4433638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sldNum" idx="12"/>
          </p:nvPr>
        </p:nvSpPr>
        <p:spPr>
          <a:xfrm>
            <a:off x="7975601" y="4767263"/>
            <a:ext cx="114819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>
            <a:spLocks noGrp="1"/>
          </p:cNvSpPr>
          <p:nvPr>
            <p:ph type="title"/>
          </p:nvPr>
        </p:nvSpPr>
        <p:spPr>
          <a:xfrm rot="5400000">
            <a:off x="-514350" y="1543050"/>
            <a:ext cx="3714750" cy="2114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0"/>
          <p:cNvSpPr txBox="1">
            <a:spLocks noGrp="1"/>
          </p:cNvSpPr>
          <p:nvPr>
            <p:ph type="body" idx="1"/>
          </p:nvPr>
        </p:nvSpPr>
        <p:spPr>
          <a:xfrm rot="5400000">
            <a:off x="3723895" y="-171450"/>
            <a:ext cx="384048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2pPr>
            <a:lvl3pPr marL="1371600" lvl="2" indent="-3175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3pPr>
            <a:lvl4pPr marL="1828800" lvl="3" indent="-3175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5pPr>
            <a:lvl6pPr marL="2743200" lvl="5" indent="-3175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6pPr>
            <a:lvl7pPr marL="3200400" lvl="6" indent="-3175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8pPr>
            <a:lvl9pPr marL="4114800" lvl="8" indent="-3175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400"/>
              <a:buChar char="●"/>
              <a:defRPr/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dt" idx="10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ftr" idx="11"/>
          </p:nvPr>
        </p:nvSpPr>
        <p:spPr>
          <a:xfrm>
            <a:off x="2901951" y="4767263"/>
            <a:ext cx="4433638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sldNum" idx="12"/>
          </p:nvPr>
        </p:nvSpPr>
        <p:spPr>
          <a:xfrm>
            <a:off x="7975601" y="4767263"/>
            <a:ext cx="114819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/>
          <p:nvPr/>
        </p:nvSpPr>
        <p:spPr>
          <a:xfrm>
            <a:off x="1" y="569214"/>
            <a:ext cx="2582693" cy="39982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11"/>
          <p:cNvSpPr txBox="1">
            <a:spLocks noGrp="1"/>
          </p:cNvSpPr>
          <p:nvPr>
            <p:ph type="title"/>
          </p:nvPr>
        </p:nvSpPr>
        <p:spPr>
          <a:xfrm>
            <a:off x="189689" y="842878"/>
            <a:ext cx="2210611" cy="345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Corbel"/>
              <a:buNone/>
              <a:defRPr sz="27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1"/>
          <p:cNvSpPr/>
          <p:nvPr/>
        </p:nvSpPr>
        <p:spPr>
          <a:xfrm>
            <a:off x="8861898" y="569214"/>
            <a:ext cx="288036" cy="3998214"/>
          </a:xfrm>
          <a:prstGeom prst="rect">
            <a:avLst/>
          </a:prstGeom>
          <a:solidFill>
            <a:srgbClr val="C8C8C8">
              <a:alpha val="48627"/>
            </a:srgbClr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p11"/>
          <p:cNvSpPr txBox="1">
            <a:spLocks noGrp="1"/>
          </p:cNvSpPr>
          <p:nvPr>
            <p:ph type="body" idx="1"/>
          </p:nvPr>
        </p:nvSpPr>
        <p:spPr>
          <a:xfrm>
            <a:off x="2901951" y="648081"/>
            <a:ext cx="5486400" cy="384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marR="0" lvl="0" indent="-32385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175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048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●"/>
              <a:defRPr sz="12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29845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Char char="●"/>
              <a:defRPr sz="11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29845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Char char="●"/>
              <a:defRPr sz="11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29845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Char char="●"/>
              <a:defRPr sz="11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29845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Char char="●"/>
              <a:defRPr sz="11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29845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Char char="●"/>
              <a:defRPr sz="11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298450" algn="l" rtl="0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SzPts val="1100"/>
              <a:buFont typeface="Noto Sans Symbols"/>
              <a:buChar char="●"/>
              <a:defRPr sz="11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" name="Google Shape;10;p11"/>
          <p:cNvSpPr txBox="1">
            <a:spLocks noGrp="1"/>
          </p:cNvSpPr>
          <p:nvPr>
            <p:ph type="dt" idx="10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800" b="0" i="0" u="none" strike="noStrike" cap="none">
                <a:solidFill>
                  <a:srgbClr val="7F7F7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ftr" idx="11"/>
          </p:nvPr>
        </p:nvSpPr>
        <p:spPr>
          <a:xfrm>
            <a:off x="2901951" y="4767263"/>
            <a:ext cx="4433638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800" b="0" i="0" u="none" strike="noStrike" cap="none">
                <a:solidFill>
                  <a:srgbClr val="7F7F7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sldNum" idx="12"/>
          </p:nvPr>
        </p:nvSpPr>
        <p:spPr>
          <a:xfrm>
            <a:off x="7975601" y="4767263"/>
            <a:ext cx="114819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cSJwqmNZ6MeVhNZj6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yomingcounselingassociation.com/annual-conferenc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thirdthursday.safeschools.info/?utm_source=mc&amp;utm_medium=email&amp;utm_campaign=april-tt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jjdp.ojp.gov/events/2021-virtual-symposium?utm_source=constant_contact&amp;utm_medium=listserv_email&amp;utm_campaign=hate-crimes-bullying-prevention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vingworks.net/safetal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ail@laramiecountypartnership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forms.gle/pMN67P6n2mL33UE17" TargetMode="External"/><Relationship Id="rId3" Type="http://schemas.openxmlformats.org/officeDocument/2006/relationships/hyperlink" Target="https://forms.gle/6SQGEn45ubRLjS1w6" TargetMode="External"/><Relationship Id="rId7" Type="http://schemas.openxmlformats.org/officeDocument/2006/relationships/hyperlink" Target="https://forms.gle/S8ctZvs3SvbcsXbX7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orms.gle/TVNJR2dDbEpJ5Pt48" TargetMode="External"/><Relationship Id="rId5" Type="http://schemas.openxmlformats.org/officeDocument/2006/relationships/hyperlink" Target="https://forms.gle/era3NpmfpJs8vcQT9" TargetMode="External"/><Relationship Id="rId4" Type="http://schemas.openxmlformats.org/officeDocument/2006/relationships/hyperlink" Target="https://forms.gle/Jv95tDDZ23s1a1d27" TargetMode="External"/><Relationship Id="rId9" Type="http://schemas.openxmlformats.org/officeDocument/2006/relationships/hyperlink" Target="https://gracefor2brothers.org/resourc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"/>
          <p:cNvSpPr txBox="1">
            <a:spLocks noGrp="1"/>
          </p:cNvSpPr>
          <p:nvPr>
            <p:ph type="ctrTitle"/>
          </p:nvPr>
        </p:nvSpPr>
        <p:spPr>
          <a:xfrm>
            <a:off x="137925" y="909550"/>
            <a:ext cx="6709500" cy="244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orbel"/>
              <a:buNone/>
            </a:pPr>
            <a:r>
              <a:rPr lang="en-US" sz="3900">
                <a:latin typeface="Calibri"/>
                <a:ea typeface="Calibri"/>
                <a:cs typeface="Calibri"/>
                <a:sym typeface="Calibri"/>
              </a:rPr>
              <a:t>Action Team – Behavioral Health</a:t>
            </a:r>
            <a:endParaRPr sz="37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1"/>
          <p:cNvSpPr txBox="1">
            <a:spLocks noGrp="1"/>
          </p:cNvSpPr>
          <p:nvPr>
            <p:ph type="subTitle" idx="1"/>
          </p:nvPr>
        </p:nvSpPr>
        <p:spPr>
          <a:xfrm>
            <a:off x="320111" y="3459835"/>
            <a:ext cx="5486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rPr lang="en-US" sz="1900">
                <a:latin typeface="Calibri"/>
                <a:ea typeface="Calibri"/>
                <a:cs typeface="Calibri"/>
                <a:sym typeface="Calibri"/>
              </a:rPr>
              <a:t>Laramie County Community Partnership</a:t>
            </a:r>
            <a:endParaRPr sz="19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rPr lang="en-US" sz="1900">
                <a:latin typeface="Calibri"/>
                <a:ea typeface="Calibri"/>
                <a:cs typeface="Calibri"/>
                <a:sym typeface="Calibri"/>
              </a:rPr>
              <a:t>October 12, 2021</a:t>
            </a:r>
            <a:endParaRPr sz="19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9" name="Google Shape;7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95809" y="702374"/>
            <a:ext cx="1928813" cy="542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f7f5c4c4d5_0_6"/>
          <p:cNvSpPr txBox="1">
            <a:spLocks noGrp="1"/>
          </p:cNvSpPr>
          <p:nvPr>
            <p:ph type="title"/>
          </p:nvPr>
        </p:nvSpPr>
        <p:spPr>
          <a:xfrm>
            <a:off x="189689" y="842878"/>
            <a:ext cx="2210700" cy="34509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Rhianna Brand</a:t>
            </a:r>
            <a:endParaRPr/>
          </a:p>
        </p:txBody>
      </p:sp>
      <p:sp>
        <p:nvSpPr>
          <p:cNvPr id="134" name="Google Shape;134;gf7f5c4c4d5_0_6"/>
          <p:cNvSpPr txBox="1">
            <a:spLocks noGrp="1"/>
          </p:cNvSpPr>
          <p:nvPr>
            <p:ph type="body" idx="1"/>
          </p:nvPr>
        </p:nvSpPr>
        <p:spPr>
          <a:xfrm>
            <a:off x="2901951" y="648081"/>
            <a:ext cx="5486400" cy="38406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457200" lvl="0" indent="-342900" algn="l" rtl="0">
              <a:spcBef>
                <a:spcPts val="90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Freshman Impact went well in Wheatland with Safe2Tell (September 29)</a:t>
            </a:r>
            <a:endParaRPr sz="180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US" sz="1700"/>
              <a:t>Over 150 students participated</a:t>
            </a:r>
            <a:endParaRPr sz="1700"/>
          </a:p>
          <a:p>
            <a:pPr marL="91440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1700"/>
          </a:p>
          <a:p>
            <a:pPr marL="457200" lvl="0" indent="-342900" algn="l" rtl="0">
              <a:spcBef>
                <a:spcPts val="90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QPR Train-the-Trainer to be held in Casper on </a:t>
            </a:r>
            <a:r>
              <a:rPr lang="en-US" sz="1800">
                <a:solidFill>
                  <a:schemeClr val="accent1"/>
                </a:solidFill>
              </a:rPr>
              <a:t>November 1st, 8 am - 5 pm</a:t>
            </a:r>
            <a:endParaRPr sz="1800">
              <a:solidFill>
                <a:schemeClr val="accent1"/>
              </a:solidFill>
            </a:endParaRPr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US" sz="1700"/>
              <a:t>Register here: </a:t>
            </a:r>
            <a:r>
              <a:rPr lang="en-US" sz="1500" u="sng">
                <a:solidFill>
                  <a:schemeClr val="hlink"/>
                </a:solidFill>
                <a:hlinkClick r:id="rId3"/>
              </a:rPr>
              <a:t>https://forms.gle/cSJwqmNZ6MeVhNZj6</a:t>
            </a:r>
            <a:endParaRPr sz="1700"/>
          </a:p>
          <a:p>
            <a:pPr marL="91440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1700"/>
          </a:p>
          <a:p>
            <a:pPr marL="457200" lvl="0" indent="-342900" algn="l" rtl="0">
              <a:spcBef>
                <a:spcPts val="90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Wyoming Counseling Association presentation with Dominic Syracuse about the neuroscience of laughter in the brain, </a:t>
            </a:r>
            <a:r>
              <a:rPr lang="en-US" sz="1800">
                <a:solidFill>
                  <a:schemeClr val="accent1"/>
                </a:solidFill>
              </a:rPr>
              <a:t>November 4th- 6th</a:t>
            </a:r>
            <a:r>
              <a:rPr lang="en-US" sz="1800">
                <a:solidFill>
                  <a:schemeClr val="accent1"/>
                </a:solidFill>
                <a:uFill>
                  <a:noFill/>
                </a:u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u="sng">
                <a:hlinkClick r:id="rId4"/>
              </a:rPr>
              <a:t>https://www.wyomingcounselingassociation.com/annual-conference/</a:t>
            </a:r>
            <a:endParaRPr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f7f5c4c4d5_0_0"/>
          <p:cNvSpPr txBox="1">
            <a:spLocks noGrp="1"/>
          </p:cNvSpPr>
          <p:nvPr>
            <p:ph type="title"/>
          </p:nvPr>
        </p:nvSpPr>
        <p:spPr>
          <a:xfrm>
            <a:off x="189689" y="842878"/>
            <a:ext cx="2210700" cy="34509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LCSD #1</a:t>
            </a:r>
            <a:endParaRPr/>
          </a:p>
        </p:txBody>
      </p:sp>
      <p:sp>
        <p:nvSpPr>
          <p:cNvPr id="140" name="Google Shape;140;gf7f5c4c4d5_0_0"/>
          <p:cNvSpPr txBox="1">
            <a:spLocks noGrp="1"/>
          </p:cNvSpPr>
          <p:nvPr>
            <p:ph type="body" idx="1"/>
          </p:nvPr>
        </p:nvSpPr>
        <p:spPr>
          <a:xfrm>
            <a:off x="2901951" y="648081"/>
            <a:ext cx="5486400" cy="38406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AutoNum type="arabicPeriod"/>
            </a:pPr>
            <a:r>
              <a:rPr lang="en-US" sz="1300" b="1">
                <a:solidFill>
                  <a:schemeClr val="dk1"/>
                </a:solidFill>
              </a:rPr>
              <a:t>Olweus Bullying Questionnaire</a:t>
            </a:r>
            <a:r>
              <a:rPr lang="en-US" sz="1300">
                <a:solidFill>
                  <a:schemeClr val="dk1"/>
                </a:solidFill>
              </a:rPr>
              <a:t> is being given throughout October to students 3 - 8</a:t>
            </a:r>
            <a:r>
              <a:rPr lang="en-US" sz="1300" baseline="30000">
                <a:solidFill>
                  <a:schemeClr val="dk1"/>
                </a:solidFill>
              </a:rPr>
              <a:t>th</a:t>
            </a:r>
            <a:r>
              <a:rPr lang="en-US" sz="1300">
                <a:solidFill>
                  <a:schemeClr val="dk1"/>
                </a:solidFill>
              </a:rPr>
              <a:t> grade to measure students self-report on bullying.</a:t>
            </a:r>
            <a:endParaRPr sz="1300">
              <a:solidFill>
                <a:schemeClr val="dk1"/>
              </a:solidFill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AutoNum type="arabicPeriod"/>
            </a:pPr>
            <a:r>
              <a:rPr lang="en-US" sz="1300">
                <a:solidFill>
                  <a:schemeClr val="dk1"/>
                </a:solidFill>
              </a:rPr>
              <a:t>Center for Safe Schools is hosting a webinar on </a:t>
            </a:r>
            <a:r>
              <a:rPr lang="en-US" sz="1300">
                <a:solidFill>
                  <a:schemeClr val="accent1"/>
                </a:solidFill>
              </a:rPr>
              <a:t>October 21</a:t>
            </a:r>
            <a:r>
              <a:rPr lang="en-US" sz="1300">
                <a:solidFill>
                  <a:schemeClr val="dk1"/>
                </a:solidFill>
              </a:rPr>
              <a:t> </a:t>
            </a:r>
            <a:r>
              <a:rPr lang="en-US" sz="1300">
                <a:solidFill>
                  <a:schemeClr val="accent1"/>
                </a:solidFill>
              </a:rPr>
              <a:t>from 1:00 - 2:30 pm</a:t>
            </a:r>
            <a:r>
              <a:rPr lang="en-US" sz="1300">
                <a:solidFill>
                  <a:schemeClr val="dk1"/>
                </a:solidFill>
              </a:rPr>
              <a:t> on “</a:t>
            </a:r>
            <a:r>
              <a:rPr lang="en-US" sz="1300" b="1">
                <a:solidFill>
                  <a:schemeClr val="dk1"/>
                </a:solidFill>
              </a:rPr>
              <a:t>Addressing a Student’s Call for Help Through Suicide Risk Assessment”</a:t>
            </a:r>
            <a:r>
              <a:rPr lang="en-US" sz="1300">
                <a:solidFill>
                  <a:schemeClr val="dk1"/>
                </a:solidFill>
              </a:rPr>
              <a:t>. Register: </a:t>
            </a:r>
            <a:r>
              <a:rPr lang="en-US" sz="1300" u="sng">
                <a:solidFill>
                  <a:schemeClr val="hlink"/>
                </a:solidFill>
                <a:hlinkClick r:id="rId3"/>
              </a:rPr>
              <a:t>http://thirdthursday.safeschools.info/?utm_source=mc&amp;utm_medium=email&amp;utm_campaign=april-tt</a:t>
            </a:r>
            <a:endParaRPr sz="1300" u="sng">
              <a:solidFill>
                <a:schemeClr val="hlink"/>
              </a:solidFill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AutoNum type="arabicPeriod"/>
            </a:pPr>
            <a:r>
              <a:rPr lang="en-US" sz="1300">
                <a:solidFill>
                  <a:schemeClr val="dk1"/>
                </a:solidFill>
              </a:rPr>
              <a:t>Office of Juvenile Justice and Delinquency Prevention is hosting a two day </a:t>
            </a:r>
            <a:r>
              <a:rPr lang="en-US" sz="1300" b="1">
                <a:solidFill>
                  <a:schemeClr val="dk1"/>
                </a:solidFill>
              </a:rPr>
              <a:t>“Virtual Symposium: Understanding and Preventing Youth Hate Crimes and Identity-Based Bullying”</a:t>
            </a:r>
            <a:r>
              <a:rPr lang="en-US" sz="1300">
                <a:solidFill>
                  <a:schemeClr val="dk1"/>
                </a:solidFill>
              </a:rPr>
              <a:t> on </a:t>
            </a:r>
            <a:r>
              <a:rPr lang="en-US" sz="1300">
                <a:solidFill>
                  <a:schemeClr val="accent1"/>
                </a:solidFill>
              </a:rPr>
              <a:t>October 27-28 11 am - 3 pm</a:t>
            </a:r>
            <a:r>
              <a:rPr lang="en-US" sz="1300">
                <a:solidFill>
                  <a:schemeClr val="dk1"/>
                </a:solidFill>
              </a:rPr>
              <a:t> both days. Register: </a:t>
            </a:r>
            <a:r>
              <a:rPr lang="en-US" sz="1300" u="sng">
                <a:solidFill>
                  <a:schemeClr val="hlink"/>
                </a:solidFill>
                <a:hlinkClick r:id="rId4"/>
              </a:rPr>
              <a:t>https://ojjdp.ojp.gov/events/2021-virtual-symposium?utm_source=constant_contact&amp;utm_medium=listserv_email&amp;utm_campaign=hate-crimes-bullying-prevention</a:t>
            </a:r>
            <a:endParaRPr sz="1300" u="sng">
              <a:solidFill>
                <a:schemeClr val="hlink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3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"/>
          <p:cNvSpPr txBox="1">
            <a:spLocks noGrp="1"/>
          </p:cNvSpPr>
          <p:nvPr>
            <p:ph type="title"/>
          </p:nvPr>
        </p:nvSpPr>
        <p:spPr>
          <a:xfrm>
            <a:off x="2900934" y="973836"/>
            <a:ext cx="5486400" cy="2441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400"/>
              <a:buFont typeface="Corbel"/>
              <a:buNone/>
            </a:pPr>
            <a:r>
              <a:rPr lang="en-US" sz="4200">
                <a:latin typeface="Calibri"/>
                <a:ea typeface="Calibri"/>
                <a:cs typeface="Calibri"/>
                <a:sym typeface="Calibri"/>
              </a:rPr>
              <a:t>Agency Updates</a:t>
            </a:r>
            <a:endParaRPr sz="4200"/>
          </a:p>
        </p:txBody>
      </p:sp>
      <p:sp>
        <p:nvSpPr>
          <p:cNvPr id="146" name="Google Shape;146;p9"/>
          <p:cNvSpPr txBox="1">
            <a:spLocks noGrp="1"/>
          </p:cNvSpPr>
          <p:nvPr>
            <p:ph type="body" idx="1"/>
          </p:nvPr>
        </p:nvSpPr>
        <p:spPr>
          <a:xfrm>
            <a:off x="2914650" y="3504438"/>
            <a:ext cx="5486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342900" lvl="0" indent="-1651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700"/>
              <a:buNone/>
            </a:pPr>
            <a:endParaRPr sz="11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0"/>
          <p:cNvSpPr txBox="1">
            <a:spLocks noGrp="1"/>
          </p:cNvSpPr>
          <p:nvPr>
            <p:ph type="title"/>
          </p:nvPr>
        </p:nvSpPr>
        <p:spPr>
          <a:xfrm>
            <a:off x="2900934" y="973836"/>
            <a:ext cx="5486400" cy="244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400"/>
              <a:buFont typeface="Corbel"/>
              <a:buNone/>
            </a:pPr>
            <a:r>
              <a:rPr lang="en-US" sz="4200">
                <a:latin typeface="Calibri"/>
                <a:ea typeface="Calibri"/>
                <a:cs typeface="Calibri"/>
                <a:sym typeface="Calibri"/>
              </a:rPr>
              <a:t>CIT</a:t>
            </a:r>
            <a:endParaRPr sz="4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0"/>
          <p:cNvSpPr txBox="1">
            <a:spLocks noGrp="1"/>
          </p:cNvSpPr>
          <p:nvPr>
            <p:ph type="body" idx="1"/>
          </p:nvPr>
        </p:nvSpPr>
        <p:spPr>
          <a:xfrm>
            <a:off x="2914650" y="3504438"/>
            <a:ext cx="5486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342900" lvl="0" indent="-1651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700"/>
              <a:buNone/>
            </a:pPr>
            <a:endParaRPr sz="11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"/>
          <p:cNvSpPr txBox="1">
            <a:spLocks noGrp="1"/>
          </p:cNvSpPr>
          <p:nvPr>
            <p:ph type="title"/>
          </p:nvPr>
        </p:nvSpPr>
        <p:spPr>
          <a:xfrm>
            <a:off x="189689" y="842878"/>
            <a:ext cx="2210611" cy="345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Corbel"/>
              <a:buNone/>
            </a:pP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Objectives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2"/>
          <p:cNvSpPr txBox="1">
            <a:spLocks noGrp="1"/>
          </p:cNvSpPr>
          <p:nvPr>
            <p:ph type="body" idx="1"/>
          </p:nvPr>
        </p:nvSpPr>
        <p:spPr>
          <a:xfrm>
            <a:off x="2901951" y="648081"/>
            <a:ext cx="5486400" cy="384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139700" lvl="0" indent="-139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Welcome and Introductions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marL="139700" lvl="0" indent="-1397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000"/>
              <a:buChar char="●"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safeTALK Training</a:t>
            </a:r>
            <a:endParaRPr/>
          </a:p>
          <a:p>
            <a:pPr marL="139700" lvl="0" indent="-1397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000"/>
              <a:buChar char="●"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Community Health Needs Assessment Update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marL="139700" lvl="0" indent="-1397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000"/>
              <a:buChar char="●"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National Drug Take-back Initiative</a:t>
            </a:r>
            <a:endParaRPr/>
          </a:p>
          <a:p>
            <a:pPr marL="139700" lvl="0" indent="-1397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000"/>
              <a:buChar char="●"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Grace for 2 Brothers Updates</a:t>
            </a:r>
            <a:endParaRPr/>
          </a:p>
          <a:p>
            <a:pPr marL="139700" lvl="0" indent="-1397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000"/>
              <a:buChar char="●"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Updates</a:t>
            </a:r>
            <a:endParaRPr sz="1600"/>
          </a:p>
          <a:p>
            <a:pPr marL="139700" lvl="0" indent="-1397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000"/>
              <a:buChar char="●"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CIT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"/>
          <p:cNvSpPr txBox="1">
            <a:spLocks noGrp="1"/>
          </p:cNvSpPr>
          <p:nvPr>
            <p:ph type="title"/>
          </p:nvPr>
        </p:nvSpPr>
        <p:spPr>
          <a:xfrm>
            <a:off x="189689" y="842878"/>
            <a:ext cx="2210611" cy="345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</a:pP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safeTALK Training</a:t>
            </a:r>
            <a:endParaRPr sz="3000"/>
          </a:p>
        </p:txBody>
      </p:sp>
      <p:sp>
        <p:nvSpPr>
          <p:cNvPr id="91" name="Google Shape;91;p3"/>
          <p:cNvSpPr txBox="1">
            <a:spLocks noGrp="1"/>
          </p:cNvSpPr>
          <p:nvPr>
            <p:ph type="body" idx="1"/>
          </p:nvPr>
        </p:nvSpPr>
        <p:spPr>
          <a:xfrm>
            <a:off x="2856875" y="621675"/>
            <a:ext cx="5486400" cy="43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463550" lvl="0" indent="-19685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None/>
            </a:pPr>
            <a:r>
              <a:rPr lang="en-US" sz="1700" b="1">
                <a:latin typeface="Calibri"/>
                <a:ea typeface="Calibri"/>
                <a:cs typeface="Calibri"/>
                <a:sym typeface="Calibri"/>
              </a:rPr>
              <a:t>safeTALK - </a:t>
            </a:r>
            <a:r>
              <a:rPr lang="en-US" sz="1700" b="1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Livingworks Course</a:t>
            </a:r>
            <a:endParaRPr sz="1700" b="1">
              <a:latin typeface="Calibri"/>
              <a:ea typeface="Calibri"/>
              <a:cs typeface="Calibri"/>
              <a:sym typeface="Calibri"/>
            </a:endParaRPr>
          </a:p>
          <a:p>
            <a:pPr marL="463550" lvl="0" indent="-19685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None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	3-4 hours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marL="463550" lvl="0" indent="-19685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None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	Minimum 10 participants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marL="463550" lvl="0" indent="-19685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None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	Objectives: prevent suicide by recognizing signs, engaging someone, and connecting them to an intervention resource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marL="463550" lvl="0" indent="-19685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None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marL="463550" lvl="0" indent="-19685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None/>
            </a:pPr>
            <a:r>
              <a:rPr lang="en-US" sz="1700" b="1">
                <a:latin typeface="Calibri"/>
                <a:ea typeface="Calibri"/>
                <a:cs typeface="Calibri"/>
                <a:sym typeface="Calibri"/>
              </a:rPr>
              <a:t>Laramie County </a:t>
            </a:r>
            <a:endParaRPr sz="1700" b="1">
              <a:latin typeface="Calibri"/>
              <a:ea typeface="Calibri"/>
              <a:cs typeface="Calibri"/>
              <a:sym typeface="Calibri"/>
            </a:endParaRPr>
          </a:p>
          <a:p>
            <a:pPr marL="463550" lvl="0" indent="-19685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None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	4 Trainers - Brittany (CRMC), Candy (GF2B), Gina (VOA), and Jeremy (GF2B)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marL="463550" lvl="0" indent="-19685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None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	Must complete 3 trainings by September 2022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marL="463550" lvl="0" indent="-19685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None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	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"/>
          <p:cNvSpPr txBox="1">
            <a:spLocks noGrp="1"/>
          </p:cNvSpPr>
          <p:nvPr>
            <p:ph type="title"/>
          </p:nvPr>
        </p:nvSpPr>
        <p:spPr>
          <a:xfrm>
            <a:off x="189689" y="842878"/>
            <a:ext cx="2210611" cy="345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</a:pP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Community Health Needs Assessment Updates</a:t>
            </a:r>
            <a:endParaRPr sz="3000"/>
          </a:p>
        </p:txBody>
      </p:sp>
      <p:sp>
        <p:nvSpPr>
          <p:cNvPr id="97" name="Google Shape;97;p4"/>
          <p:cNvSpPr txBox="1">
            <a:spLocks noGrp="1"/>
          </p:cNvSpPr>
          <p:nvPr>
            <p:ph type="body" idx="1"/>
          </p:nvPr>
        </p:nvSpPr>
        <p:spPr>
          <a:xfrm>
            <a:off x="2888500" y="896850"/>
            <a:ext cx="5486400" cy="367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463550" lvl="0" indent="-29845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600"/>
              <a:buChar char="●"/>
            </a:pPr>
            <a:r>
              <a:rPr lang="en-US" sz="1700"/>
              <a:t>Data collection is underway!</a:t>
            </a:r>
            <a:endParaRPr sz="1700"/>
          </a:p>
          <a:p>
            <a:pPr marL="463550" lvl="0" indent="-29845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600"/>
              <a:buChar char="●"/>
            </a:pPr>
            <a:r>
              <a:rPr lang="en-US" sz="1700"/>
              <a:t>Community Meeting next month</a:t>
            </a:r>
            <a:endParaRPr sz="1700"/>
          </a:p>
          <a:p>
            <a:pPr marL="914400" lvl="1" indent="-3302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Audience: community members</a:t>
            </a:r>
            <a:endParaRPr sz="1600"/>
          </a:p>
          <a:p>
            <a:pPr marL="914400" lvl="1" indent="-3302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November 8, 2021</a:t>
            </a:r>
            <a:endParaRPr sz="1600"/>
          </a:p>
          <a:p>
            <a:pPr marL="914400" lvl="1" indent="-3302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12pm- 1pm</a:t>
            </a:r>
            <a:endParaRPr sz="1600"/>
          </a:p>
          <a:p>
            <a:pPr marL="914400" lvl="1" indent="-3302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Cottonwood Room, Laramie County Library</a:t>
            </a:r>
            <a:endParaRPr sz="1600"/>
          </a:p>
          <a:p>
            <a:pPr marL="914400" lvl="1" indent="-3302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Lunch will be provided</a:t>
            </a:r>
            <a:endParaRPr sz="1600"/>
          </a:p>
          <a:p>
            <a:pPr marL="914400" lvl="1" indent="-3302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rsvp to </a:t>
            </a:r>
            <a:r>
              <a:rPr lang="en-US" sz="1600" u="sng">
                <a:solidFill>
                  <a:schemeClr val="hlink"/>
                </a:solidFill>
                <a:hlinkClick r:id="rId3"/>
              </a:rPr>
              <a:t>mail@laramiecountypartnership.org</a:t>
            </a:r>
            <a:br>
              <a:rPr lang="en-US" sz="1600"/>
            </a:br>
            <a:endParaRPr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f18db0e936_0_0"/>
          <p:cNvSpPr txBox="1">
            <a:spLocks noGrp="1"/>
          </p:cNvSpPr>
          <p:nvPr>
            <p:ph type="title"/>
          </p:nvPr>
        </p:nvSpPr>
        <p:spPr>
          <a:xfrm>
            <a:off x="189689" y="842878"/>
            <a:ext cx="2210700" cy="34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</a:pP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Community Health Needs Assessment Updates</a:t>
            </a:r>
            <a:endParaRPr sz="3000"/>
          </a:p>
        </p:txBody>
      </p:sp>
      <p:sp>
        <p:nvSpPr>
          <p:cNvPr id="103" name="Google Shape;103;gf18db0e936_0_0"/>
          <p:cNvSpPr txBox="1">
            <a:spLocks noGrp="1"/>
          </p:cNvSpPr>
          <p:nvPr>
            <p:ph type="body" idx="1"/>
          </p:nvPr>
        </p:nvSpPr>
        <p:spPr>
          <a:xfrm>
            <a:off x="2888500" y="433800"/>
            <a:ext cx="5486400" cy="187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463550" lvl="0" indent="-28575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Will be identifying areas for qualitative data collection</a:t>
            </a:r>
            <a:endParaRPr/>
          </a:p>
          <a:p>
            <a:pPr marL="463550" lvl="0" indent="-28575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Char char="●"/>
            </a:pPr>
            <a:r>
              <a:rPr lang="en-US">
                <a:solidFill>
                  <a:schemeClr val="accent1"/>
                </a:solidFill>
              </a:rPr>
              <a:t>November </a:t>
            </a:r>
            <a:r>
              <a:rPr lang="en-US"/>
              <a:t>- all action teams will discuss data from each social determinant of health category</a:t>
            </a:r>
            <a:endParaRPr/>
          </a:p>
          <a:p>
            <a:pPr marL="463550" lvl="0" indent="-28575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We will meet with overall LCCP group in </a:t>
            </a:r>
            <a:r>
              <a:rPr lang="en-US">
                <a:solidFill>
                  <a:schemeClr val="accent1"/>
                </a:solidFill>
              </a:rPr>
              <a:t>December</a:t>
            </a:r>
            <a:r>
              <a:rPr lang="en-US"/>
              <a:t> to select CHNA priorities</a:t>
            </a:r>
            <a:br>
              <a:rPr lang="en-US"/>
            </a:br>
            <a:endParaRPr/>
          </a:p>
        </p:txBody>
      </p:sp>
      <p:pic>
        <p:nvPicPr>
          <p:cNvPr id="104" name="Google Shape;104;gf18db0e936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16652" y="2192875"/>
            <a:ext cx="3830100" cy="287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"/>
          <p:cNvSpPr txBox="1">
            <a:spLocks noGrp="1"/>
          </p:cNvSpPr>
          <p:nvPr>
            <p:ph type="title"/>
          </p:nvPr>
        </p:nvSpPr>
        <p:spPr>
          <a:xfrm>
            <a:off x="189689" y="842878"/>
            <a:ext cx="2210611" cy="345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</a:pP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National Drug Take-back Events</a:t>
            </a:r>
            <a:endParaRPr sz="3000"/>
          </a:p>
        </p:txBody>
      </p:sp>
      <p:sp>
        <p:nvSpPr>
          <p:cNvPr id="110" name="Google Shape;110;p5"/>
          <p:cNvSpPr txBox="1">
            <a:spLocks noGrp="1"/>
          </p:cNvSpPr>
          <p:nvPr>
            <p:ph type="body" idx="1"/>
          </p:nvPr>
        </p:nvSpPr>
        <p:spPr>
          <a:xfrm>
            <a:off x="2888500" y="308600"/>
            <a:ext cx="5486400" cy="438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463550" lvl="0" indent="-28575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Char char="●"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Hosted overall by the DEA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463550" lvl="0" indent="-31115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Any prescription meds can be taken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463550" lvl="0" indent="-31115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Vaping devices without the battery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463550" lvl="0" indent="-31115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No liquids or sharps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463550" lvl="0" indent="-31115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Three events in the county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914400" lvl="0" indent="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f31bb4189e_0_0"/>
          <p:cNvSpPr txBox="1">
            <a:spLocks noGrp="1"/>
          </p:cNvSpPr>
          <p:nvPr>
            <p:ph type="title"/>
          </p:nvPr>
        </p:nvSpPr>
        <p:spPr>
          <a:xfrm>
            <a:off x="189689" y="842878"/>
            <a:ext cx="2210700" cy="34509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National Drug Take-back Events</a:t>
            </a:r>
            <a:endParaRPr/>
          </a:p>
        </p:txBody>
      </p:sp>
      <p:sp>
        <p:nvSpPr>
          <p:cNvPr id="116" name="Google Shape;116;gf31bb4189e_0_0"/>
          <p:cNvSpPr txBox="1">
            <a:spLocks noGrp="1"/>
          </p:cNvSpPr>
          <p:nvPr>
            <p:ph type="body" idx="1"/>
          </p:nvPr>
        </p:nvSpPr>
        <p:spPr>
          <a:xfrm>
            <a:off x="2901951" y="648081"/>
            <a:ext cx="5486400" cy="38406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 b="1"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Laramie County Sheriff's Dept.</a:t>
            </a:r>
            <a:endParaRPr sz="1800" b="1"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 b="1"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Saturday October 23, 2021</a:t>
            </a:r>
            <a:endParaRPr sz="1800" b="1"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 b="1"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10am - 2pm</a:t>
            </a:r>
            <a:endParaRPr sz="1800" b="1"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90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-US" sz="1800"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Fire Dept District #1</a:t>
            </a:r>
            <a:endParaRPr sz="1800"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-US" sz="1800"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207 E. Allison Rd, Cheyenne, WY 82007</a:t>
            </a:r>
            <a:endParaRPr sz="1800"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1800"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90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-US" sz="1800"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Burns Sub-station</a:t>
            </a:r>
            <a:endParaRPr sz="1800"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-US" sz="1800"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301 S. Prairie Ave, Burns, WY 82053</a:t>
            </a:r>
            <a:endParaRPr sz="1800"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1800"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f31bb4189e_0_5"/>
          <p:cNvSpPr txBox="1">
            <a:spLocks noGrp="1"/>
          </p:cNvSpPr>
          <p:nvPr>
            <p:ph type="title"/>
          </p:nvPr>
        </p:nvSpPr>
        <p:spPr>
          <a:xfrm>
            <a:off x="189689" y="842878"/>
            <a:ext cx="2210700" cy="34509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National Drug Take-back Events</a:t>
            </a:r>
            <a:endParaRPr/>
          </a:p>
        </p:txBody>
      </p:sp>
      <p:sp>
        <p:nvSpPr>
          <p:cNvPr id="122" name="Google Shape;122;gf31bb4189e_0_5"/>
          <p:cNvSpPr txBox="1">
            <a:spLocks noGrp="1"/>
          </p:cNvSpPr>
          <p:nvPr>
            <p:ph type="body" idx="1"/>
          </p:nvPr>
        </p:nvSpPr>
        <p:spPr>
          <a:xfrm>
            <a:off x="2901951" y="648081"/>
            <a:ext cx="5486400" cy="38406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 b="1">
                <a:latin typeface="Calibri"/>
                <a:ea typeface="Calibri"/>
                <a:cs typeface="Calibri"/>
                <a:sym typeface="Calibri"/>
              </a:rPr>
              <a:t>Pine Bluffs Police Department</a:t>
            </a:r>
            <a:endParaRPr sz="18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 b="1">
                <a:latin typeface="Calibri"/>
                <a:ea typeface="Calibri"/>
                <a:cs typeface="Calibri"/>
                <a:sym typeface="Calibri"/>
              </a:rPr>
              <a:t>Thursday, October 21</a:t>
            </a:r>
            <a:endParaRPr sz="18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 b="1">
                <a:latin typeface="Calibri"/>
                <a:ea typeface="Calibri"/>
                <a:cs typeface="Calibri"/>
                <a:sym typeface="Calibri"/>
              </a:rPr>
              <a:t>9 am - 2 pm</a:t>
            </a:r>
            <a:endParaRPr sz="18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203 Main St.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Pine Bluffs, WY</a:t>
            </a:r>
            <a:endParaRPr/>
          </a:p>
          <a:p>
            <a:pPr marL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"/>
          <p:cNvSpPr txBox="1">
            <a:spLocks noGrp="1"/>
          </p:cNvSpPr>
          <p:nvPr>
            <p:ph type="title"/>
          </p:nvPr>
        </p:nvSpPr>
        <p:spPr>
          <a:xfrm>
            <a:off x="189689" y="842878"/>
            <a:ext cx="2210611" cy="345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Corbel"/>
              <a:buNone/>
            </a:pP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GF2B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8"/>
          <p:cNvSpPr txBox="1">
            <a:spLocks noGrp="1"/>
          </p:cNvSpPr>
          <p:nvPr>
            <p:ph type="body" idx="1"/>
          </p:nvPr>
        </p:nvSpPr>
        <p:spPr>
          <a:xfrm>
            <a:off x="2901951" y="648081"/>
            <a:ext cx="5486400" cy="384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457200" lvl="0" indent="-3175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Corbel"/>
              <a:buChar char="●"/>
            </a:pPr>
            <a:r>
              <a:rPr lang="en-US" sz="1400"/>
              <a:t>International Survivors of Suicide Loss Support Conference: </a:t>
            </a:r>
            <a:r>
              <a:rPr lang="en-US" sz="1400" u="sng">
                <a:hlinkClick r:id="rId3"/>
              </a:rPr>
              <a:t>ISOSL</a:t>
            </a:r>
            <a:endParaRPr sz="1400" u="sng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Corbel"/>
              <a:buChar char="●"/>
            </a:pPr>
            <a:r>
              <a:rPr lang="en-US" sz="1400"/>
              <a:t>SafeTALK training registration: </a:t>
            </a:r>
            <a:r>
              <a:rPr lang="en-US" sz="1400" u="sng">
                <a:hlinkClick r:id="rId4"/>
              </a:rPr>
              <a:t>SafeTALK</a:t>
            </a:r>
            <a:endParaRPr sz="1400" u="sng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Corbel"/>
              <a:buChar char="●"/>
            </a:pPr>
            <a:r>
              <a:rPr lang="en-US" sz="1400"/>
              <a:t>Question, Persuade, Refer training registration: </a:t>
            </a:r>
            <a:r>
              <a:rPr lang="en-US" sz="1400" u="sng">
                <a:hlinkClick r:id="rId5"/>
              </a:rPr>
              <a:t>QPR</a:t>
            </a:r>
            <a:endParaRPr sz="1400" u="sng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Corbel"/>
              <a:buChar char="●"/>
            </a:pPr>
            <a:r>
              <a:rPr lang="en-US" sz="1400"/>
              <a:t>Applied Suicide Intervention Skills training registration: </a:t>
            </a:r>
            <a:r>
              <a:rPr lang="en-US" sz="1400" u="sng">
                <a:hlinkClick r:id="rId6"/>
              </a:rPr>
              <a:t>ASIST</a:t>
            </a:r>
            <a:endParaRPr sz="1400" u="sng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Corbel"/>
              <a:buChar char="●"/>
            </a:pPr>
            <a:r>
              <a:rPr lang="en-US" sz="1400"/>
              <a:t>Peer Support, Grief and Caregivers support groups: </a:t>
            </a:r>
            <a:r>
              <a:rPr lang="en-US" sz="1400" u="sng">
                <a:hlinkClick r:id="rId7"/>
              </a:rPr>
              <a:t>Peer Support Groups</a:t>
            </a:r>
            <a:endParaRPr sz="1400" u="sng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Corbel"/>
              <a:buChar char="●"/>
            </a:pPr>
            <a:r>
              <a:rPr lang="en-US" sz="1400"/>
              <a:t>Volunteer registration form: </a:t>
            </a:r>
            <a:r>
              <a:rPr lang="en-US" sz="1400" u="sng">
                <a:hlinkClick r:id="rId8"/>
              </a:rPr>
              <a:t>Volunteer</a:t>
            </a:r>
            <a:endParaRPr sz="1400" u="sng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Corbel"/>
              <a:buChar char="●"/>
            </a:pPr>
            <a:r>
              <a:rPr lang="en-US" sz="1400" u="sng">
                <a:hlinkClick r:id="rId9"/>
              </a:rPr>
              <a:t>Community Resource Guides by County</a:t>
            </a:r>
            <a:endParaRPr sz="1400" u="sng"/>
          </a:p>
          <a:p>
            <a:pPr marL="139700" lvl="0" indent="-381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</a:pPr>
            <a:endParaRPr sz="4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563</Words>
  <Application>Microsoft Macintosh PowerPoint</Application>
  <PresentationFormat>On-screen Show (16:9)</PresentationFormat>
  <Paragraphs>77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Noto Sans Symbols</vt:lpstr>
      <vt:lpstr>Calibri</vt:lpstr>
      <vt:lpstr>Corbel</vt:lpstr>
      <vt:lpstr>Arial</vt:lpstr>
      <vt:lpstr>Frame</vt:lpstr>
      <vt:lpstr>Action Team – Behavioral Health</vt:lpstr>
      <vt:lpstr>Objectives</vt:lpstr>
      <vt:lpstr>safeTALK Training</vt:lpstr>
      <vt:lpstr>Community Health Needs Assessment Updates</vt:lpstr>
      <vt:lpstr>Community Health Needs Assessment Updates</vt:lpstr>
      <vt:lpstr>National Drug Take-back Events</vt:lpstr>
      <vt:lpstr>National Drug Take-back Events</vt:lpstr>
      <vt:lpstr>National Drug Take-back Events</vt:lpstr>
      <vt:lpstr>GF2B</vt:lpstr>
      <vt:lpstr>Rhianna Brand</vt:lpstr>
      <vt:lpstr>LCSD #1</vt:lpstr>
      <vt:lpstr>Agency Updates</vt:lpstr>
      <vt:lpstr>CIT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Team – Behavioral Health</dc:title>
  <dc:creator>Brittany Wardle</dc:creator>
  <cp:lastModifiedBy>Campbell, Kaylin</cp:lastModifiedBy>
  <cp:revision>1</cp:revision>
  <dcterms:created xsi:type="dcterms:W3CDTF">2021-03-09T19:01:24Z</dcterms:created>
  <dcterms:modified xsi:type="dcterms:W3CDTF">2021-10-20T23:51:46Z</dcterms:modified>
</cp:coreProperties>
</file>